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6"/>
  </p:notesMasterIdLst>
  <p:sldIdLst>
    <p:sldId id="329" r:id="rId2"/>
    <p:sldId id="354" r:id="rId3"/>
    <p:sldId id="325" r:id="rId4"/>
    <p:sldId id="335" r:id="rId5"/>
    <p:sldId id="342" r:id="rId6"/>
    <p:sldId id="355"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57" r:id="rId22"/>
    <p:sldId id="344" r:id="rId23"/>
    <p:sldId id="375" r:id="rId24"/>
    <p:sldId id="376" r:id="rId25"/>
    <p:sldId id="377" r:id="rId26"/>
    <p:sldId id="379" r:id="rId27"/>
    <p:sldId id="378" r:id="rId28"/>
    <p:sldId id="358" r:id="rId29"/>
    <p:sldId id="359" r:id="rId30"/>
    <p:sldId id="370" r:id="rId31"/>
    <p:sldId id="360" r:id="rId32"/>
    <p:sldId id="328" r:id="rId33"/>
    <p:sldId id="364" r:id="rId34"/>
    <p:sldId id="338" r:id="rId35"/>
    <p:sldId id="353" r:id="rId36"/>
    <p:sldId id="365" r:id="rId37"/>
    <p:sldId id="366" r:id="rId38"/>
    <p:sldId id="351" r:id="rId39"/>
    <p:sldId id="363" r:id="rId40"/>
    <p:sldId id="352" r:id="rId41"/>
    <p:sldId id="368" r:id="rId42"/>
    <p:sldId id="374" r:id="rId43"/>
    <p:sldId id="371" r:id="rId44"/>
    <p:sldId id="372"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233" dt="2022-05-26T03:48:25.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95226" autoAdjust="0"/>
  </p:normalViewPr>
  <p:slideViewPr>
    <p:cSldViewPr snapToGrid="0">
      <p:cViewPr>
        <p:scale>
          <a:sx n="80" d="100"/>
          <a:sy n="80" d="100"/>
        </p:scale>
        <p:origin x="1771" y="19"/>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6T03:48:57.945" v="3944" actId="47"/>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new">
        <pc:chgData name="Mateus Maciel Vivaldi" userId="e7a01b2c0ff13c9a" providerId="LiveId" clId="{4A9B0E52-BBAE-40FE-A8A2-77C93D21D88D}" dt="2022-05-24T02:51:29.719" v="3622" actId="680"/>
        <pc:sldMkLst>
          <pc:docMk/>
          <pc:sldMk cId="3376620614" sldId="359"/>
        </pc:sldMkLst>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Anim">
        <pc:chgData name="Mateus Maciel Vivaldi" userId="e7a01b2c0ff13c9a" providerId="LiveId" clId="{4A9B0E52-BBAE-40FE-A8A2-77C93D21D88D}" dt="2022-05-26T03:48:25.980" v="3943"/>
        <pc:sldMkLst>
          <pc:docMk/>
          <pc:sldMk cId="4271418655" sldId="362"/>
        </pc:sldMkLst>
      </pc:sldChg>
      <pc:sldChg chg="modSp mod">
        <pc:chgData name="Mateus Maciel Vivaldi" userId="e7a01b2c0ff13c9a" providerId="LiveId" clId="{4A9B0E52-BBAE-40FE-A8A2-77C93D21D88D}" dt="2022-05-26T03:32:13.009" v="3690" actId="2057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MasterChg chg="delSldLayout modSldLayout sldLayoutOrd">
        <pc:chgData name="Mateus Maciel Vivaldi" userId="e7a01b2c0ff13c9a" providerId="LiveId" clId="{4A9B0E52-BBAE-40FE-A8A2-77C93D21D88D}" dt="2022-05-24T02:55:28.119" v="3644" actId="404"/>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27/05/2022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im">
    <p:spTree>
      <p:nvGrpSpPr>
        <p:cNvPr id="1" name=""/>
        <p:cNvGrpSpPr/>
        <p:nvPr/>
      </p:nvGrpSpPr>
      <p:grpSpPr>
        <a:xfrm>
          <a:off x="0" y="0"/>
          <a:ext cx="0" cy="0"/>
          <a:chOff x="0" y="0"/>
          <a:chExt cx="0" cy="0"/>
        </a:xfrm>
      </p:grpSpPr>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alphaModFix amt="85000"/>
            <a:extLst>
              <a:ext uri="{28A0092B-C50C-407E-A947-70E740481C1C}">
                <a14:useLocalDpi xmlns:a14="http://schemas.microsoft.com/office/drawing/2010/main" val="0"/>
              </a:ext>
            </a:extLst>
          </a:blip>
          <a:srcRect l="15330" t="-442" r="25691" b="-1674"/>
          <a:stretch/>
        </p:blipFill>
        <p:spPr>
          <a:xfrm>
            <a:off x="1848488" y="0"/>
            <a:ext cx="5447024" cy="554312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1613187" y="5617209"/>
            <a:ext cx="5917626" cy="646331"/>
          </a:xfrm>
          <a:prstGeom prst="rect">
            <a:avLst/>
          </a:prstGeom>
          <a:noFill/>
          <a:ln w="19050">
            <a:solidFill>
              <a:schemeClr val="tx1"/>
            </a:solidFill>
          </a:ln>
        </p:spPr>
        <p:txBody>
          <a:bodyPr wrap="square" rtlCol="0" anchor="ctr">
            <a:spAutoFit/>
          </a:bodyPr>
          <a:lstStyle/>
          <a:p>
            <a:pPr algn="ctr"/>
            <a:r>
              <a:rPr lang="pt-BR" sz="3600" b="1" i="0" u="none" dirty="0">
                <a:latin typeface="+mj-lt"/>
              </a:rPr>
              <a:t>Obrigado pela atenção! </a:t>
            </a:r>
            <a:r>
              <a:rPr lang="pt-BR" sz="3600" b="1" i="0" u="none" dirty="0">
                <a:latin typeface="+mj-lt"/>
                <a:sym typeface="Wingdings" panose="05000000000000000000" pitchFamily="2" charset="2"/>
              </a:rPr>
              <a:t></a:t>
            </a:r>
            <a:endParaRPr lang="pt-BR" sz="3600" b="1" i="0" u="none"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85073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a7">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7</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322049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a8">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8</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83965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1021070"/>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1028966"/>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526797" y="1661006"/>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351082" y="163342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19" r:id="rId13"/>
    <p:sldLayoutId id="2147483703" r:id="rId14"/>
    <p:sldLayoutId id="2147483704" r:id="rId15"/>
    <p:sldLayoutId id="2147483705" r:id="rId16"/>
    <p:sldLayoutId id="2147483706" r:id="rId17"/>
    <p:sldLayoutId id="2147483707" r:id="rId18"/>
    <p:sldLayoutId id="2147483718" r:id="rId19"/>
    <p:sldLayoutId id="2147483720" r:id="rId20"/>
    <p:sldLayoutId id="2147483721" r:id="rId21"/>
    <p:sldLayoutId id="2147483702"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6.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57.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1.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8.jpeg"/><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19.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7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62.jpe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image" Target="../media/image66.jpe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74.png"/><Relationship Id="rId2" Type="http://schemas.openxmlformats.org/officeDocument/2006/relationships/image" Target="../media/image98.jpeg"/><Relationship Id="rId1" Type="http://schemas.openxmlformats.org/officeDocument/2006/relationships/slideLayout" Target="../slideLayouts/slideLayout9.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4.jpeg"/><Relationship Id="rId1" Type="http://schemas.openxmlformats.org/officeDocument/2006/relationships/slideLayout" Target="../slideLayouts/slideLayout9.xml"/><Relationship Id="rId5" Type="http://schemas.openxmlformats.org/officeDocument/2006/relationships/image" Target="../media/image105.png"/><Relationship Id="rId4" Type="http://schemas.openxmlformats.org/officeDocument/2006/relationships/image" Target="../media/image10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70.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4.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3.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5.xml"/><Relationship Id="rId4" Type="http://schemas.openxmlformats.org/officeDocument/2006/relationships/image" Target="../media/image910.png"/></Relationships>
</file>

<file path=ppt/slides/_rels/slide34.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6.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5.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0.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3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39.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1.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2.xml.rels><?xml version="1.0" encoding="UTF-8" standalone="yes"?>
<Relationships xmlns="http://schemas.openxmlformats.org/package/2006/relationships"><Relationship Id="rId8" Type="http://schemas.openxmlformats.org/officeDocument/2006/relationships/image" Target="../media/image144.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3.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0.pn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1430.png"/><Relationship Id="rId2" Type="http://schemas.openxmlformats.org/officeDocument/2006/relationships/image" Target="../media/image810.png"/><Relationship Id="rId1" Type="http://schemas.openxmlformats.org/officeDocument/2006/relationships/slideLayout" Target="../slideLayouts/slideLayout2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2266851"/>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2266851"/>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4487463"/>
                <a:ext cx="2281587" cy="104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r>
                                        <m:rPr>
                                          <m:sty m:val="p"/>
                                        </m:rPr>
                                        <a:rPr lang="pt-BR" b="0" i="0" smtClean="0">
                                          <a:solidFill>
                                            <a:srgbClr val="C00000"/>
                                          </a:solidFill>
                                          <a:latin typeface="Cambria Math" panose="02040503050406030204" pitchFamily="18" charset="0"/>
                                        </a:rPr>
                                        <m:t>Δ</m:t>
                                      </m:r>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𝑆</m:t>
                                          </m:r>
                                        </m:e>
                                        <m:sub>
                                          <m:r>
                                            <a:rPr lang="pt-BR" b="0" i="1" smtClean="0">
                                              <a:solidFill>
                                                <a:srgbClr val="C00000"/>
                                              </a:solidFill>
                                              <a:latin typeface="Cambria Math" panose="02040503050406030204" pitchFamily="18" charset="0"/>
                                            </a:rPr>
                                            <m:t>h𝑜𝑟</m:t>
                                          </m:r>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16</m:t>
                                      </m:r>
                                      <m:r>
                                        <a:rPr lang="pt-BR" b="0" i="1" smtClean="0">
                                          <a:solidFill>
                                            <a:srgbClr val="C00000"/>
                                          </a:solidFill>
                                          <a:latin typeface="Cambria Math" panose="02040503050406030204" pitchFamily="18" charset="0"/>
                                        </a:rPr>
                                        <m:t>h</m:t>
                                      </m:r>
                                    </m:den>
                                  </m:f>
                                </m:e>
                              </m:d>
                            </m:den>
                          </m:f>
                        </m:e>
                      </m:borderBox>
                    </m:oMath>
                  </m:oMathPara>
                </a14:m>
                <a:endParaRPr lang="pt-BR" b="0" dirty="0">
                  <a:solidFill>
                    <a:srgbClr val="C00000"/>
                  </a:solidFill>
                </a:endParaRPr>
              </a:p>
            </p:txBody>
          </p:sp>
        </mc:Choice>
        <mc:Fallback>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4487463"/>
                <a:ext cx="2281587" cy="1046377"/>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3111432"/>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3111432"/>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5429117" y="3334401"/>
            <a:ext cx="293343" cy="1226537"/>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9" name="Chave Esquerda 58">
            <a:extLst>
              <a:ext uri="{FF2B5EF4-FFF2-40B4-BE49-F238E27FC236}">
                <a16:creationId xmlns:a16="http://schemas.microsoft.com/office/drawing/2014/main" id="{FD7F41D3-3AB4-E96B-68CF-E5CAF3A46D98}"/>
              </a:ext>
            </a:extLst>
          </p:cNvPr>
          <p:cNvSpPr/>
          <p:nvPr/>
        </p:nvSpPr>
        <p:spPr>
          <a:xfrm rot="16200000">
            <a:off x="7027525" y="3188916"/>
            <a:ext cx="277815" cy="1517146"/>
          </a:xfrm>
          <a:prstGeom prst="leftBrace">
            <a:avLst>
              <a:gd name="adj1" fmla="val 44220"/>
              <a:gd name="adj2" fmla="val 50000"/>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3753703" y="4080264"/>
            <a:ext cx="3644170" cy="400110"/>
          </a:xfrm>
          <a:prstGeom prst="rect">
            <a:avLst/>
          </a:prstGeom>
          <a:noFill/>
        </p:spPr>
        <p:txBody>
          <a:bodyPr wrap="square" rtlCol="0">
            <a:spAutoFit/>
          </a:bodyPr>
          <a:lstStyle/>
          <a:p>
            <a:pPr algn="ctr"/>
            <a:r>
              <a:rPr lang="pt-BR" sz="2000" b="1" dirty="0">
                <a:solidFill>
                  <a:srgbClr val="00B050"/>
                </a:solidFill>
              </a:rPr>
              <a:t>(1)</a:t>
            </a:r>
            <a:r>
              <a:rPr lang="pt-BR" dirty="0"/>
              <a:t> T.E.C. + Conservação de energia</a:t>
            </a:r>
          </a:p>
        </p:txBody>
      </p:sp>
      <p:sp>
        <p:nvSpPr>
          <p:cNvPr id="61" name="CaixaDeTexto 60">
            <a:extLst>
              <a:ext uri="{FF2B5EF4-FFF2-40B4-BE49-F238E27FC236}">
                <a16:creationId xmlns:a16="http://schemas.microsoft.com/office/drawing/2014/main" id="{E38E2D37-8992-CC84-6F05-F6669BB36FB3}"/>
              </a:ext>
            </a:extLst>
          </p:cNvPr>
          <p:cNvSpPr txBox="1"/>
          <p:nvPr/>
        </p:nvSpPr>
        <p:spPr>
          <a:xfrm>
            <a:off x="5344347" y="4085503"/>
            <a:ext cx="3644170" cy="400110"/>
          </a:xfrm>
          <a:prstGeom prst="rect">
            <a:avLst/>
          </a:prstGeom>
          <a:noFill/>
        </p:spPr>
        <p:txBody>
          <a:bodyPr wrap="square" rtlCol="0">
            <a:spAutoFit/>
          </a:bodyPr>
          <a:lstStyle/>
          <a:p>
            <a:pPr algn="ctr"/>
            <a:r>
              <a:rPr lang="pt-BR" sz="2000" b="1" dirty="0">
                <a:solidFill>
                  <a:schemeClr val="accent2"/>
                </a:solidFill>
              </a:rPr>
              <a:t>(2)</a:t>
            </a:r>
            <a:r>
              <a:rPr lang="pt-BR" dirty="0">
                <a:solidFill>
                  <a:schemeClr val="accent2"/>
                </a:solidFill>
              </a:rPr>
              <a:t> </a:t>
            </a:r>
            <a:r>
              <a:rPr lang="pt-BR" dirty="0"/>
              <a:t>Cinemática</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4013578" y="4353217"/>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4013578" y="4353217"/>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4837249" y="4355813"/>
                <a:ext cx="4601496" cy="723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𝑀𝑔</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r>
                            <a:rPr lang="pt-BR" b="0" i="1" smtClean="0">
                              <a:latin typeface="Cambria Math" panose="02040503050406030204" pitchFamily="18" charset="0"/>
                            </a:rPr>
                            <m:t>h</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4837249" y="4355813"/>
                <a:ext cx="4601496" cy="72308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58" grpId="1" animBg="1"/>
      <p:bldP spid="59" grpId="0" animBg="1"/>
      <p:bldP spid="59" grpId="1" animBg="1"/>
      <p:bldP spid="60" grpId="0"/>
      <p:bldP spid="60" grpId="1"/>
      <p:bldP spid="61" grpId="0"/>
      <p:bldP spid="61" grpId="1"/>
      <p:bldP spid="63" grpId="0"/>
      <p:bldP spid="63" grpId="1"/>
      <p:bldP spid="65" grpId="0"/>
      <p:bldP spid="65" grpId="1"/>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das incertezas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Resultados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90464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extremas sempre apresentam probabilidades próximas aos limites , como esperado;</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610942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intermediárias são mais afetadas por variações de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6109429" cy="369332"/>
              </a:xfrm>
              <a:prstGeom prst="rect">
                <a:avLst/>
              </a:prstGeom>
              <a:blipFill>
                <a:blip r:embed="rId4"/>
                <a:stretch>
                  <a:fillRect l="-599" t="-10000"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779065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Erros no reconhecimento podem influenciar sistematicamente nos resultados;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587500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Resultados, no geral, condizem com a expectativa teórica.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r>
                  <a:rPr lang="pt-BR" i="1" u="sng" dirty="0"/>
                  <a:t>Incerteza de </a:t>
                </a:r>
                <a14:m>
                  <m:oMath xmlns:m="http://schemas.openxmlformats.org/officeDocument/2006/math">
                    <m:r>
                      <a:rPr lang="pt-BR" b="0" i="1" u="sng" smtClean="0">
                        <a:latin typeface="Cambria Math" panose="02040503050406030204" pitchFamily="18" charset="0"/>
                      </a:rPr>
                      <m:t>𝑄</m:t>
                    </m:r>
                  </m:oMath>
                </a14:m>
                <a:endParaRPr lang="pt-BR" i="1" u="sng" dirty="0"/>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2211"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718972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Probabilidades maiores do que o esperado em razões intermediárias</a:t>
            </a:r>
          </a:p>
          <a:p>
            <a:pPr marL="285750" indent="-285750">
              <a:buFont typeface="Wingdings" panose="05000000000000000000" pitchFamily="2" charset="2"/>
              <a:buChar char="Ø"/>
            </a:pPr>
            <a:r>
              <a:rPr lang="pt-BR" dirty="0"/>
              <a:t>Barras de incerteza maiores nos pontos mais distantes da curva</a:t>
            </a:r>
          </a:p>
          <a:p>
            <a:pPr marL="285750" indent="-285750">
              <a:buFont typeface="Wingdings" panose="05000000000000000000" pitchFamily="2" charset="2"/>
              <a:buChar char="Ø"/>
            </a:pPr>
            <a:r>
              <a:rPr lang="pt-BR" dirty="0"/>
              <a:t>Estado “lado” pode estar apoiado a outros cilindros ou paredes da caixa</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20225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619EF5E8-6685-0D9A-5991-E24212EDE7B7}"/>
                  </a:ext>
                </a:extLst>
              </p:cNvPr>
              <p:cNvSpPr txBox="1"/>
              <p:nvPr/>
            </p:nvSpPr>
            <p:spPr>
              <a:xfrm>
                <a:off x="4572000" y="3506947"/>
                <a:ext cx="3982389" cy="682879"/>
              </a:xfrm>
              <a:prstGeom prst="rect">
                <a:avLst/>
              </a:prstGeom>
              <a:noFill/>
            </p:spPr>
            <p:txBody>
              <a:bodyPr wrap="square" rtlCol="0">
                <a:spAutoFit/>
              </a:bodyPr>
              <a:lstStyle/>
              <a:p>
                <a:r>
                  <a:rPr lang="pt-BR" sz="2400" b="1" dirty="0">
                    <a:solidFill>
                      <a:srgbClr val="F2CB50"/>
                    </a:solidFill>
                  </a:rPr>
                  <a:t>Curva teórica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572000" y="3506947"/>
                <a:ext cx="3982389" cy="682879"/>
              </a:xfrm>
              <a:prstGeom prst="rect">
                <a:avLst/>
              </a:prstGeom>
              <a:blipFill>
                <a:blip r:embed="rId6"/>
                <a:stretch>
                  <a:fillRect l="-2297"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12"/>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68240" cy="535339"/>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68240" cy="535339"/>
              </a:xfrm>
              <a:prstGeom prst="rect">
                <a:avLst/>
              </a:prstGeom>
              <a:blipFill>
                <a:blip r:embed="rId4"/>
                <a:stretch>
                  <a:fillRect l="-1538" b="-454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12"/>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i="1" u="sng" dirty="0"/>
                  <a:t>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0"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No lançamento</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3095623" y="2798665"/>
            <a:ext cx="2952750" cy="646331"/>
          </a:xfrm>
          <a:prstGeom prst="rect">
            <a:avLst/>
          </a:prstGeom>
          <a:noFill/>
        </p:spPr>
        <p:txBody>
          <a:bodyPr wrap="square" rtlCol="0">
            <a:spAutoFit/>
          </a:bodyPr>
          <a:lstStyle/>
          <a:p>
            <a:pPr algn="ctr"/>
            <a:r>
              <a:rPr lang="pt-BR" dirty="0">
                <a:solidFill>
                  <a:srgbClr val="00B050"/>
                </a:solidFill>
              </a:rPr>
              <a:t>Ao entrar em contato com o reservatório térmico</a:t>
            </a:r>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14:m>
                  <m:oMath xmlns:m="http://schemas.openxmlformats.org/officeDocument/2006/math">
                    <m:r>
                      <a:rPr lang="pt-BR" b="0" i="1" smtClean="0">
                        <a:solidFill>
                          <a:srgbClr val="00B050"/>
                        </a:solidFill>
                        <a:latin typeface="Cambria Math" panose="02040503050406030204" pitchFamily="18" charset="0"/>
                      </a:rPr>
                      <m:t>𝐴𝑢𝑚𝑒𝑛𝑡𝑎</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𝑒𝑚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𝑑𝑢𝑙𝑜</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𝑐𝑜𝑙𝑖𝑠</m:t>
                    </m:r>
                    <m:r>
                      <a:rPr lang="pt-BR" b="0" i="1" smtClean="0">
                        <a:solidFill>
                          <a:srgbClr val="00B050"/>
                        </a:solidFill>
                        <a:latin typeface="Cambria Math" panose="02040503050406030204" pitchFamily="18" charset="0"/>
                      </a:rPr>
                      <m:t>õ</m:t>
                    </m:r>
                    <m:r>
                      <a:rPr lang="pt-BR" b="0" i="1" smtClean="0">
                        <a:solidFill>
                          <a:srgbClr val="00B050"/>
                        </a:solidFill>
                        <a:latin typeface="Cambria Math" panose="02040503050406030204" pitchFamily="18" charset="0"/>
                      </a:rPr>
                      <m:t>𝑒𝑠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𝑚𝑎𝑖𝑠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𝑝𝑟</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𝑥𝑖𝑚𝑎𝑠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𝑎</m:t>
                    </m:r>
                    <m:r>
                      <a:rPr lang="pt-BR" b="0" i="1" smtClean="0">
                        <a:solidFill>
                          <a:srgbClr val="00B050"/>
                        </a:solidFill>
                        <a:latin typeface="Cambria Math" panose="02040503050406030204" pitchFamily="18" charset="0"/>
                      </a:rPr>
                      <m:t> 90° </m:t>
                    </m:r>
                  </m:oMath>
                </a14:m>
                <a:r>
                  <a:rPr lang="pt-BR" dirty="0"/>
                  <a:t>  </a:t>
                </a:r>
              </a:p>
            </p:txBody>
          </p:sp>
        </mc:Choice>
        <mc:Fallback>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4878"/>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Velocidade horizontal padronizada </a:t>
            </a:r>
          </a:p>
        </p:txBody>
      </p:sp>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12"/>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i="1" u="sng" dirty="0"/>
                  <a:t>Análise da 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0"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16BC78BD-6289-CCEE-967E-A158288ED04B}"/>
                  </a:ext>
                </a:extLst>
              </p:cNvPr>
              <p:cNvSpPr txBox="1"/>
              <p:nvPr/>
            </p:nvSpPr>
            <p:spPr>
              <a:xfrm>
                <a:off x="3079221" y="3244334"/>
                <a:ext cx="4131204" cy="369332"/>
              </a:xfrm>
              <a:prstGeom prst="rect">
                <a:avLst/>
              </a:prstGeom>
              <a:noFill/>
            </p:spPr>
            <p:txBody>
              <a:bodyPr wrap="square">
                <a:spAutoFit/>
              </a:bodyPr>
              <a:lstStyle/>
              <a:p>
                <a:pPr/>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em razões intermediárias</a:t>
                </a:r>
              </a:p>
            </p:txBody>
          </p:sp>
        </mc:Choice>
        <mc:Fallback>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079221" y="3244334"/>
                <a:ext cx="4131204" cy="369332"/>
              </a:xfrm>
              <a:prstGeom prst="rect">
                <a:avLst/>
              </a:prstGeom>
              <a:blipFill>
                <a:blip r:embed="rId6"/>
                <a:stretch>
                  <a:fillRect l="-1180"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949338" cy="58887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𝑁𝑎</m:t>
                      </m:r>
                      <m:r>
                        <a:rPr lang="pt-BR" b="0" i="1" smtClean="0">
                          <a:latin typeface="Cambria Math" panose="02040503050406030204" pitchFamily="18" charset="0"/>
                        </a:rPr>
                        <m:t> </m:t>
                      </m:r>
                      <m:r>
                        <a:rPr lang="pt-BR" b="0" i="1" smtClean="0">
                          <a:latin typeface="Cambria Math" panose="02040503050406030204" pitchFamily="18" charset="0"/>
                        </a:rPr>
                        <m:t>𝑚</m:t>
                      </m:r>
                      <m:r>
                        <a:rPr lang="pt-BR" b="0" i="1" smtClean="0">
                          <a:latin typeface="Cambria Math" panose="02040503050406030204" pitchFamily="18" charset="0"/>
                        </a:rPr>
                        <m:t>á</m:t>
                      </m:r>
                      <m:r>
                        <a:rPr lang="pt-BR" b="0" i="1" smtClean="0">
                          <a:latin typeface="Cambria Math" panose="02040503050406030204" pitchFamily="18" charset="0"/>
                        </a:rPr>
                        <m:t>𝑞𝑢𝑖𝑛𝑎</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 </m:t>
                      </m:r>
                      <m:r>
                        <a:rPr lang="pt-BR" i="1">
                          <a:latin typeface="Cambria Math" panose="02040503050406030204" pitchFamily="18" charset="0"/>
                        </a:rPr>
                        <m:t>𝑁𝑜</m:t>
                      </m:r>
                      <m:r>
                        <a:rPr lang="pt-BR" i="1">
                          <a:latin typeface="Cambria Math" panose="02040503050406030204" pitchFamily="18" charset="0"/>
                        </a:rPr>
                        <m:t> </m:t>
                      </m:r>
                      <m:r>
                        <a:rPr lang="pt-BR" i="1">
                          <a:latin typeface="Cambria Math" panose="02040503050406030204" pitchFamily="18" charset="0"/>
                        </a:rPr>
                        <m:t>𝑙𝑎𝑛</m:t>
                      </m:r>
                      <m:r>
                        <a:rPr lang="pt-BR" i="1">
                          <a:latin typeface="Cambria Math" panose="02040503050406030204" pitchFamily="18" charset="0"/>
                        </a:rPr>
                        <m:t>ç</m:t>
                      </m:r>
                      <m:r>
                        <a:rPr lang="pt-BR" i="1">
                          <a:latin typeface="Cambria Math" panose="02040503050406030204" pitchFamily="18" charset="0"/>
                        </a:rPr>
                        <m:t>𝑎𝑚𝑒𝑛𝑡𝑜</m:t>
                      </m:r>
                      <m:r>
                        <a:rPr lang="pt-BR" i="1">
                          <a:latin typeface="Cambria Math" panose="02040503050406030204" pitchFamily="18" charset="0"/>
                        </a:rPr>
                        <m:t> </m:t>
                      </m:r>
                      <m:r>
                        <a:rPr lang="pt-BR" i="1">
                          <a:latin typeface="Cambria Math" panose="02040503050406030204" pitchFamily="18" charset="0"/>
                        </a:rPr>
                        <m:t>h𝑜𝑟𝑖𝑧𝑜𝑛𝑡𝑎𝑙</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m:oMathPara>
                </a14:m>
                <a:endParaRPr lang="pt-BR" dirty="0"/>
              </a:p>
              <a:p>
                <a:endParaRPr lang="pt-BR" dirty="0"/>
              </a:p>
            </p:txBody>
          </p:sp>
        </mc:Choice>
        <mc:Fallback>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949338" cy="588879"/>
              </a:xfrm>
              <a:prstGeom prst="rect">
                <a:avLst/>
              </a:prstGeom>
              <a:blipFill>
                <a:blip r:embed="rId7"/>
                <a:stretch>
                  <a:fillRect t="-103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b="0" dirty="0"/>
                  <a:t>Aumento de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Aumento de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solidFill>
                      <a:srgbClr val="00B050"/>
                    </a:solidFill>
                  </a:rPr>
                  <a:t> </a:t>
                </a:r>
                <a:r>
                  <a:rPr lang="pt-BR" dirty="0"/>
                  <a:t>em módulo</a:t>
                </a:r>
              </a:p>
            </p:txBody>
          </p:sp>
        </mc:Choice>
        <mc:Fallback>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Pouco atrito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solidFill>
                      <a:srgbClr val="00B050"/>
                    </a:solidFill>
                  </a:rPr>
                  <a:t> </a:t>
                </a:r>
                <a:r>
                  <a:rPr lang="pt-BR" dirty="0"/>
                  <a:t>aumentará pouco em módulo </a:t>
                </a:r>
              </a:p>
            </p:txBody>
          </p:sp>
        </mc:Choice>
        <mc:Fallback>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Muito atrito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aumentará muito em módulo</a:t>
                </a:r>
              </a:p>
            </p:txBody>
          </p:sp>
        </mc:Choice>
        <mc:Fallback>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6" name="CaixaDeTexto 25">
                <a:extLst>
                  <a:ext uri="{FF2B5EF4-FFF2-40B4-BE49-F238E27FC236}">
                    <a16:creationId xmlns:a16="http://schemas.microsoft.com/office/drawing/2014/main" id="{68E31DC1-0212-8362-D7BD-3404D5FC2BE9}"/>
                  </a:ext>
                </a:extLst>
              </p:cNvPr>
              <p:cNvSpPr txBox="1"/>
              <p:nvPr/>
            </p:nvSpPr>
            <p:spPr>
              <a:xfrm>
                <a:off x="2289703" y="5570503"/>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 ou supera o aumento de </a:t>
                </a:r>
                <a14:m>
                  <m:oMath xmlns:m="http://schemas.openxmlformats.org/officeDocument/2006/math">
                    <m:r>
                      <a:rPr lang="pt-BR" i="1">
                        <a:latin typeface="Cambria Math" panose="02040503050406030204" pitchFamily="18" charset="0"/>
                      </a:rPr>
                      <m:t>𝑀𝑔h</m:t>
                    </m:r>
                  </m:oMath>
                </a14:m>
                <a:r>
                  <a:rPr lang="pt-BR" dirty="0"/>
                  <a:t> até um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289703" y="5570503"/>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4D60E3B5-CEC1-2455-5184-63F413CB0E5F}"/>
                  </a:ext>
                </a:extLst>
              </p:cNvPr>
              <p:cNvSpPr txBox="1"/>
              <p:nvPr/>
            </p:nvSpPr>
            <p:spPr>
              <a:xfrm>
                <a:off x="2275417" y="5952497"/>
                <a:ext cx="6868583" cy="369332"/>
              </a:xfrm>
              <a:prstGeom prst="rect">
                <a:avLst/>
              </a:prstGeom>
              <a:noFill/>
            </p:spPr>
            <p:txBody>
              <a:bodyPr wrap="square">
                <a:spAutoFit/>
              </a:bodyPr>
              <a:lstStyle/>
              <a:p>
                <a:pPr/>
                <a14:m>
                  <m:oMath xmlns:m="http://schemas.openxmlformats.org/officeDocument/2006/math">
                    <m:r>
                      <a:rPr lang="pt-BR" b="0" i="1" smtClean="0">
                        <a:latin typeface="Cambria Math" panose="02040503050406030204" pitchFamily="18" charset="0"/>
                      </a:rPr>
                      <m:t>⇒ </m:t>
                    </m:r>
                  </m:oMath>
                </a14:m>
                <a:r>
                  <a:rPr lang="pt-BR" dirty="0"/>
                  <a:t>Diminuição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até dissipação máxima de K</a:t>
                </a:r>
              </a:p>
            </p:txBody>
          </p:sp>
        </mc:Choice>
        <mc:Fallback>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275417"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Denominador aumenta</a:t>
                </a:r>
              </a:p>
            </p:txBody>
          </p:sp>
        </mc:Choice>
        <mc:Fallback>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pPr/>
                <a14:m>
                  <m:oMath xmlns:m="http://schemas.openxmlformats.org/officeDocument/2006/math">
                    <m:r>
                      <a:rPr lang="pt-BR" b="0" i="1" smtClean="0">
                        <a:latin typeface="Cambria Math" panose="02040503050406030204" pitchFamily="18" charset="0"/>
                      </a:rPr>
                      <m:t>⇒ </m:t>
                    </m:r>
                  </m:oMath>
                </a14:m>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endParaRPr lang="pt-BR" dirty="0"/>
              </a:p>
            </p:txBody>
          </p:sp>
        </mc:Choice>
        <mc:Fallback>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m 11" descr="Gráfico, Gráfico de caixa estreita&#10;&#10;Descrição gerada automaticamente">
            <a:extLst>
              <a:ext uri="{FF2B5EF4-FFF2-40B4-BE49-F238E27FC236}">
                <a16:creationId xmlns:a16="http://schemas.microsoft.com/office/drawing/2014/main" id="{B12D7DF5-206E-2F8C-7F37-950BB2362651}"/>
              </a:ext>
            </a:extLst>
          </p:cNvPr>
          <p:cNvPicPr>
            <a:picLocks noChangeAspect="1"/>
          </p:cNvPicPr>
          <p:nvPr/>
        </p:nvPicPr>
        <p:blipFill rotWithShape="1">
          <a:blip r:embed="rId2">
            <a:extLst>
              <a:ext uri="{28A0092B-C50C-407E-A947-70E740481C1C}">
                <a14:useLocalDpi xmlns:a14="http://schemas.microsoft.com/office/drawing/2010/main" val="0"/>
              </a:ext>
            </a:extLst>
          </a:blip>
          <a:srcRect l="6159" t="11528" r="1" b="8333"/>
          <a:stretch/>
        </p:blipFill>
        <p:spPr>
          <a:xfrm>
            <a:off x="1033833" y="1100199"/>
            <a:ext cx="7639483" cy="490320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26</a:t>
            </a:fld>
            <a:endParaRPr lang="pt-B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F8A7FBEA-657A-F70A-6B90-665B4C4886D0}"/>
                  </a:ext>
                </a:extLst>
              </p:cNvPr>
              <p:cNvSpPr txBox="1"/>
              <p:nvPr/>
            </p:nvSpPr>
            <p:spPr>
              <a:xfrm>
                <a:off x="6307641" y="4066930"/>
                <a:ext cx="11811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5" name="CaixaDeTexto 4">
                <a:extLst>
                  <a:ext uri="{FF2B5EF4-FFF2-40B4-BE49-F238E27FC236}">
                    <a16:creationId xmlns:a16="http://schemas.microsoft.com/office/drawing/2014/main" id="{F8A7FBEA-657A-F70A-6B90-665B4C4886D0}"/>
                  </a:ext>
                </a:extLst>
              </p:cNvPr>
              <p:cNvSpPr txBox="1">
                <a:spLocks noRot="1" noChangeAspect="1" noMove="1" noResize="1" noEditPoints="1" noAdjustHandles="1" noChangeArrowheads="1" noChangeShapeType="1" noTextEdit="1"/>
              </p:cNvSpPr>
              <p:nvPr/>
            </p:nvSpPr>
            <p:spPr>
              <a:xfrm>
                <a:off x="6307641" y="4066930"/>
                <a:ext cx="1181100" cy="369332"/>
              </a:xfrm>
              <a:prstGeom prst="rect">
                <a:avLst/>
              </a:prstGeom>
              <a:blipFill>
                <a:blip r:embed="rId3"/>
                <a:stretch>
                  <a:fillRect b="-983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65E1103-63EC-94EA-FA8F-2FAFAE9FAD36}"/>
                  </a:ext>
                </a:extLst>
              </p:cNvPr>
              <p:cNvSpPr txBox="1"/>
              <p:nvPr/>
            </p:nvSpPr>
            <p:spPr>
              <a:xfrm>
                <a:off x="6476095" y="1244788"/>
                <a:ext cx="1181100"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6476095" y="1244788"/>
                <a:ext cx="1181100" cy="369332"/>
              </a:xfrm>
              <a:prstGeom prst="rect">
                <a:avLst/>
              </a:prstGeom>
              <a:blipFill>
                <a:blip r:embed="rId4"/>
                <a:stretch>
                  <a:fillRect b="-983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E610A320-27CB-5A77-0CAD-C51FA49DFBB4}"/>
                  </a:ext>
                </a:extLst>
              </p:cNvPr>
              <p:cNvSpPr txBox="1"/>
              <p:nvPr/>
            </p:nvSpPr>
            <p:spPr>
              <a:xfrm>
                <a:off x="5353050" y="4398162"/>
                <a:ext cx="3157815"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m:t>
                      </m:r>
                      <m:r>
                        <a:rPr lang="pt-BR" b="0" i="1" smtClean="0">
                          <a:solidFill>
                            <a:srgbClr val="C00000"/>
                          </a:solidFill>
                          <a:latin typeface="Cambria Math" panose="02040503050406030204" pitchFamily="18" charset="0"/>
                        </a:rPr>
                        <m:t>𝑖𝑛𝑐𝑒𝑟𝑡</m:t>
                      </m:r>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p:sp>
            <p:nvSpPr>
              <p:cNvPr id="7" name="CaixaDeTexto 6">
                <a:extLst>
                  <a:ext uri="{FF2B5EF4-FFF2-40B4-BE49-F238E27FC236}">
                    <a16:creationId xmlns:a16="http://schemas.microsoft.com/office/drawing/2014/main" id="{E610A320-27CB-5A77-0CAD-C51FA49DFBB4}"/>
                  </a:ext>
                </a:extLst>
              </p:cNvPr>
              <p:cNvSpPr txBox="1">
                <a:spLocks noRot="1" noChangeAspect="1" noMove="1" noResize="1" noEditPoints="1" noAdjustHandles="1" noChangeArrowheads="1" noChangeShapeType="1" noTextEdit="1"/>
              </p:cNvSpPr>
              <p:nvPr/>
            </p:nvSpPr>
            <p:spPr>
              <a:xfrm>
                <a:off x="5353050" y="4398162"/>
                <a:ext cx="3157815" cy="369332"/>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70DF7FE1-66C4-2F08-6A31-C774CB145FBA}"/>
                  </a:ext>
                </a:extLst>
              </p:cNvPr>
              <p:cNvSpPr txBox="1"/>
              <p:nvPr/>
            </p:nvSpPr>
            <p:spPr>
              <a:xfrm>
                <a:off x="5629275" y="1566495"/>
                <a:ext cx="2835949"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m:t>
                      </m:r>
                      <m:r>
                        <a:rPr lang="pt-BR" b="0" i="1" smtClean="0">
                          <a:solidFill>
                            <a:schemeClr val="accent1">
                              <a:lumMod val="50000"/>
                            </a:schemeClr>
                          </a:solidFill>
                          <a:latin typeface="Cambria Math" panose="02040503050406030204" pitchFamily="18" charset="0"/>
                        </a:rPr>
                        <m:t>𝑖𝑛𝑐𝑒𝑟𝑡</m:t>
                      </m:r>
                      <m:r>
                        <a:rPr lang="pt-BR" b="0" i="1" smtClean="0">
                          <a:solidFill>
                            <a:schemeClr val="accent1">
                              <a:lumMod val="50000"/>
                            </a:schemeClr>
                          </a:solidFill>
                          <a:latin typeface="Cambria Math" panose="02040503050406030204" pitchFamily="18" charset="0"/>
                        </a:rPr>
                        <m:t>.</m:t>
                      </m:r>
                    </m:oMath>
                  </m:oMathPara>
                </a14:m>
                <a:endParaRPr lang="pt-BR" dirty="0">
                  <a:solidFill>
                    <a:schemeClr val="accent1">
                      <a:lumMod val="50000"/>
                    </a:schemeClr>
                  </a:solidFill>
                </a:endParaRPr>
              </a:p>
            </p:txBody>
          </p:sp>
        </mc:Choice>
        <mc:Fallback>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629275" y="1566495"/>
                <a:ext cx="2835949"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72D186C7-4CDA-6F47-2555-B3546C3D2B8E}"/>
                  </a:ext>
                </a:extLst>
              </p:cNvPr>
              <p:cNvSpPr txBox="1"/>
              <p:nvPr/>
            </p:nvSpPr>
            <p:spPr>
              <a:xfrm>
                <a:off x="4764111" y="5796633"/>
                <a:ext cx="327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oMath>
                  </m:oMathPara>
                </a14:m>
                <a:endParaRPr lang="pt-BR" sz="3200" dirty="0"/>
              </a:p>
            </p:txBody>
          </p:sp>
        </mc:Choice>
        <mc:Fallback>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764111" y="5796633"/>
                <a:ext cx="327589" cy="492443"/>
              </a:xfrm>
              <a:prstGeom prst="rect">
                <a:avLst/>
              </a:prstGeom>
              <a:blipFill>
                <a:blip r:embed="rId8"/>
                <a:stretch>
                  <a:fillRect/>
                </a:stretch>
              </a:blipFill>
            </p:spPr>
            <p:txBody>
              <a:bodyPr/>
              <a:lstStyle/>
              <a:p>
                <a:r>
                  <a:rPr lang="pt-BR">
                    <a:noFill/>
                  </a:rPr>
                  <a:t> </a:t>
                </a:r>
              </a:p>
            </p:txBody>
          </p:sp>
        </mc:Fallback>
      </mc:AlternateContent>
      <p:sp>
        <p:nvSpPr>
          <p:cNvPr id="15" name="CaixaDeTexto 14">
            <a:extLst>
              <a:ext uri="{FF2B5EF4-FFF2-40B4-BE49-F238E27FC236}">
                <a16:creationId xmlns:a16="http://schemas.microsoft.com/office/drawing/2014/main" id="{10E1C457-987A-F5AF-FB93-F000F2299F87}"/>
              </a:ext>
            </a:extLst>
          </p:cNvPr>
          <p:cNvSpPr txBox="1"/>
          <p:nvPr/>
        </p:nvSpPr>
        <p:spPr>
          <a:xfrm>
            <a:off x="3548168" y="915533"/>
            <a:ext cx="2759473" cy="369332"/>
          </a:xfrm>
          <a:prstGeom prst="rect">
            <a:avLst/>
          </a:prstGeom>
          <a:noFill/>
        </p:spPr>
        <p:txBody>
          <a:bodyPr wrap="none" rtlCol="0">
            <a:spAutoFit/>
          </a:bodyPr>
          <a:lstStyle/>
          <a:p>
            <a:r>
              <a:rPr lang="pt-BR" b="1" dirty="0"/>
              <a:t>Cilindros de PLA (máquina)</a:t>
            </a:r>
          </a:p>
        </p:txBody>
      </p:sp>
    </p:spTree>
    <p:extLst>
      <p:ext uri="{BB962C8B-B14F-4D97-AF65-F5344CB8AC3E}">
        <p14:creationId xmlns:p14="http://schemas.microsoft.com/office/powerpoint/2010/main" val="210844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12"/>
          </p:nvPr>
        </p:nvSpPr>
        <p:spPr/>
        <p:txBody>
          <a:bodyPr/>
          <a:lstStyle/>
          <a:p>
            <a:fld id="{9892FFFB-AE51-A74C-8150-E041A9400B6F}" type="slidenum">
              <a:rPr lang="pt-BR" smtClean="0"/>
              <a:pPr/>
              <a:t>27</a:t>
            </a:fld>
            <a:endParaRPr lang="pt-BR"/>
          </a:p>
        </p:txBody>
      </p:sp>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4DFFB763-81CB-3F3F-1BB5-7023E7FCE9AC}"/>
                  </a:ext>
                </a:extLst>
              </p:cNvPr>
              <p:cNvSpPr txBox="1"/>
              <p:nvPr/>
            </p:nvSpPr>
            <p:spPr>
              <a:xfrm>
                <a:off x="4764111" y="5796633"/>
                <a:ext cx="327589"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oMath>
                  </m:oMathPara>
                </a14:m>
                <a:endParaRPr lang="pt-BR" sz="3200" dirty="0"/>
              </a:p>
            </p:txBody>
          </p:sp>
        </mc:Choice>
        <mc:Fallback>
          <p:sp>
            <p:nvSpPr>
              <p:cNvPr id="6" name="CaixaDeTexto 5">
                <a:extLst>
                  <a:ext uri="{FF2B5EF4-FFF2-40B4-BE49-F238E27FC236}">
                    <a16:creationId xmlns:a16="http://schemas.microsoft.com/office/drawing/2014/main" id="{4DFFB763-81CB-3F3F-1BB5-7023E7FCE9AC}"/>
                  </a:ext>
                </a:extLst>
              </p:cNvPr>
              <p:cNvSpPr txBox="1">
                <a:spLocks noRot="1" noChangeAspect="1" noMove="1" noResize="1" noEditPoints="1" noAdjustHandles="1" noChangeArrowheads="1" noChangeShapeType="1" noTextEdit="1"/>
              </p:cNvSpPr>
              <p:nvPr/>
            </p:nvSpPr>
            <p:spPr>
              <a:xfrm>
                <a:off x="4764111" y="5796633"/>
                <a:ext cx="327589" cy="49244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0106F924-A1CE-586D-94D1-39AE75F0BEE2}"/>
                  </a:ext>
                </a:extLst>
              </p:cNvPr>
              <p:cNvSpPr txBox="1"/>
              <p:nvPr/>
            </p:nvSpPr>
            <p:spPr>
              <a:xfrm>
                <a:off x="3403224" y="920234"/>
                <a:ext cx="3049361" cy="369332"/>
              </a:xfrm>
              <a:prstGeom prst="rect">
                <a:avLst/>
              </a:prstGeom>
              <a:noFill/>
            </p:spPr>
            <p:txBody>
              <a:bodyPr wrap="none" rtlCol="0">
                <a:spAutoFit/>
              </a:bodyPr>
              <a:lstStyle/>
              <a:p>
                <a:r>
                  <a:rPr lang="pt-BR" b="1" dirty="0"/>
                  <a:t>Cilindro de borracha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403224" y="920234"/>
                <a:ext cx="3049361" cy="369332"/>
              </a:xfrm>
              <a:prstGeom prst="rect">
                <a:avLst/>
              </a:prstGeom>
              <a:blipFill>
                <a:blip r:embed="rId5"/>
                <a:stretch>
                  <a:fillRect l="-1600" t="-9836" b="-24590"/>
                </a:stretch>
              </a:blipFill>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28</a:t>
            </a:fld>
            <a:endParaRPr lang="pt-BR"/>
          </a:p>
        </p:txBody>
      </p:sp>
    </p:spTree>
    <p:extLst>
      <p:ext uri="{BB962C8B-B14F-4D97-AF65-F5344CB8AC3E}">
        <p14:creationId xmlns:p14="http://schemas.microsoft.com/office/powerpoint/2010/main" val="130681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8176341" cy="3139321"/>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Dado “justo” existe apenas para situações específicas</a:t>
                </a:r>
              </a:p>
              <a:p>
                <a:pPr marL="285750" indent="-285750">
                  <a:lnSpc>
                    <a:spcPct val="250000"/>
                  </a:lnSpc>
                  <a:buFont typeface="Wingdings" panose="05000000000000000000" pitchFamily="2" charset="2"/>
                  <a:buChar char="v"/>
                </a:pPr>
                <a:r>
                  <a:rPr lang="pt-BR" dirty="0"/>
                  <a:t>Na máquina: razão justa entre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=1,3</m:t>
                    </m:r>
                  </m:oMath>
                </a14:m>
                <a:r>
                  <a:rPr lang="pt-BR" dirty="0"/>
                  <a:t> e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dirty="0"/>
                  <a:t>Alterações em </a:t>
                </a:r>
                <a14:m>
                  <m:oMath xmlns:m="http://schemas.openxmlformats.org/officeDocument/2006/math">
                    <m:r>
                      <a:rPr lang="pt-BR" b="0" i="1" smtClean="0">
                        <a:latin typeface="Cambria Math" panose="02040503050406030204" pitchFamily="18" charset="0"/>
                      </a:rPr>
                      <m:t>𝛽</m:t>
                    </m:r>
                  </m:oMath>
                </a14:m>
                <a:r>
                  <a:rPr lang="pt-BR" dirty="0"/>
                  <a:t> afetam drasticamente os resultados, possibilitando manipulações</a:t>
                </a:r>
              </a:p>
              <a:p>
                <a:pPr marL="285750" indent="-285750">
                  <a:lnSpc>
                    <a:spcPct val="250000"/>
                  </a:lnSpc>
                  <a:buFont typeface="Wingdings" panose="05000000000000000000" pitchFamily="2" charset="2"/>
                  <a:buChar char="v"/>
                </a:pPr>
                <a:r>
                  <a:rPr lang="pt-BR" dirty="0"/>
                  <a:t>Mudanças na distribuição de massa podem gerar um dado “viciado”</a:t>
                </a:r>
              </a:p>
              <a:p>
                <a:pPr marL="285750" indent="-285750">
                  <a:buFont typeface="Wingdings" panose="05000000000000000000" pitchFamily="2" charset="2"/>
                  <a:buChar char="v"/>
                </a:pPr>
                <a:endParaRPr lang="pt-BR" dirty="0"/>
              </a:p>
            </p:txBody>
          </p:sp>
        </mc:Choice>
        <mc:Fallback xmlns="">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8176341" cy="3139321"/>
              </a:xfrm>
              <a:prstGeom prst="rect">
                <a:avLst/>
              </a:prstGeom>
              <a:blipFill>
                <a:blip r:embed="rId2"/>
                <a:stretch>
                  <a:fillRect l="-4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4132379"/>
                <a:ext cx="8296377" cy="1970348"/>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Com certas adaptações a teoria pode ser aplicada a outros formatos de sólidos</a:t>
                </a:r>
              </a:p>
              <a:p>
                <a:pPr marL="285750" indent="-285750">
                  <a:lnSpc>
                    <a:spcPct val="175000"/>
                  </a:lnSpc>
                  <a:buFont typeface="Wingdings" panose="05000000000000000000" pitchFamily="2" charset="2"/>
                  <a:buChar char="v"/>
                </a:pPr>
                <a:r>
                  <a:rPr lang="pt-BR" dirty="0"/>
                  <a:t>Aplicando essa teoria a dados convencionais, é possível provar que são justos independentemente de alterações em </a:t>
                </a:r>
                <a14:m>
                  <m:oMath xmlns:m="http://schemas.openxmlformats.org/officeDocument/2006/math">
                    <m:r>
                      <a:rPr lang="pt-BR" b="0" i="1" smtClean="0">
                        <a:latin typeface="Cambria Math" panose="02040503050406030204" pitchFamily="18" charset="0"/>
                      </a:rPr>
                      <m:t>𝛽</m:t>
                    </m:r>
                  </m:oMath>
                </a14:m>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4132379"/>
                <a:ext cx="8296377" cy="1970348"/>
              </a:xfrm>
              <a:prstGeom prst="rect">
                <a:avLst/>
              </a:prstGeom>
              <a:blipFill>
                <a:blip r:embed="rId3"/>
                <a:stretch>
                  <a:fillRect l="-588" b="-4025"/>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943B4C1-B058-A25A-82BE-B9C06137CD66}"/>
              </a:ext>
            </a:extLst>
          </p:cNvPr>
          <p:cNvSpPr>
            <a:spLocks noGrp="1"/>
          </p:cNvSpPr>
          <p:nvPr>
            <p:ph type="sldNum" sz="quarter" idx="12"/>
          </p:nvPr>
        </p:nvSpPr>
        <p:spPr/>
        <p:txBody>
          <a:bodyPr/>
          <a:lstStyle/>
          <a:p>
            <a:fld id="{9892FFFB-AE51-A74C-8150-E041A9400B6F}" type="slidenum">
              <a:rPr lang="pt-BR" smtClean="0"/>
              <a:pPr/>
              <a:t>30</a:t>
            </a:fld>
            <a:endParaRPr lang="pt-BR"/>
          </a:p>
        </p:txBody>
      </p:sp>
    </p:spTree>
    <p:extLst>
      <p:ext uri="{BB962C8B-B14F-4D97-AF65-F5344CB8AC3E}">
        <p14:creationId xmlns:p14="http://schemas.microsoft.com/office/powerpoint/2010/main" val="881989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31</a:t>
            </a:fld>
            <a:endParaRPr lang="pt-BR"/>
          </a:p>
        </p:txBody>
      </p:sp>
    </p:spTree>
    <p:extLst>
      <p:ext uri="{BB962C8B-B14F-4D97-AF65-F5344CB8AC3E}">
        <p14:creationId xmlns:p14="http://schemas.microsoft.com/office/powerpoint/2010/main" val="13643436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32</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33</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34</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35</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36</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37</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38</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40</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41</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r>
                  <a:rPr lang="pt-BR" b="1" u="sng" dirty="0"/>
                  <a:t> – Máquina </a:t>
                </a:r>
              </a:p>
            </p:txBody>
          </p:sp>
        </mc:Choice>
        <mc:Fallback>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334000"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r>
                  <a:rPr lang="pt-BR" b="1" u="sng" dirty="0"/>
                  <a:t> – Lançamento horizontal</a:t>
                </a:r>
              </a:p>
            </p:txBody>
          </p:sp>
        </mc:Choice>
        <mc:Fallback>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334000" cy="369332"/>
              </a:xfrm>
              <a:prstGeom prst="rect">
                <a:avLst/>
              </a:prstGeom>
              <a:blipFill>
                <a:blip r:embed="rId8"/>
                <a:stretch>
                  <a:fillRect l="-1029"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3655382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12"/>
          </p:nvPr>
        </p:nvSpPr>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611339" cy="369332"/>
          </a:xfrm>
          <a:prstGeom prst="rect">
            <a:avLst/>
          </a:prstGeom>
          <a:noFill/>
        </p:spPr>
        <p:txBody>
          <a:bodyPr wrap="none" rtlCol="0">
            <a:spAutoFit/>
          </a:bodyPr>
          <a:lstStyle/>
          <a:p>
            <a:r>
              <a:rPr lang="pt-BR" b="1" u="sng" dirty="0"/>
              <a:t>Incerteza de Q</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12"/>
          </p:nvPr>
        </p:nvSpPr>
        <p:spPr/>
        <p:txBody>
          <a:bodyPr/>
          <a:lstStyle/>
          <a:p>
            <a:fld id="{9892FFFB-AE51-A74C-8150-E041A9400B6F}" type="slidenum">
              <a:rPr lang="pt-BR" smtClean="0"/>
              <a:pPr/>
              <a:t>44</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524199"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524199"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2825483" y="2183255"/>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2825483" y="2183255"/>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613047" y="2473928"/>
                <a:ext cx="1395767"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613047" y="2473928"/>
                <a:ext cx="1395767" cy="289951"/>
              </a:xfrm>
              <a:prstGeom prst="rect">
                <a:avLst/>
              </a:prstGeom>
              <a:blipFill>
                <a:blip r:embed="rId4"/>
                <a:stretch>
                  <a:fillRect l="-3930" t="-6383" b="-851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1998496" cy="5757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1998496" cy="575735"/>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772677" y="2632872"/>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1875764" y="1652758"/>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1973</Words>
  <Application>Microsoft Office PowerPoint</Application>
  <PresentationFormat>Apresentação na tela (4:3)</PresentationFormat>
  <Paragraphs>361</Paragraphs>
  <Slides>44</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44</vt:i4>
      </vt:variant>
    </vt:vector>
  </HeadingPairs>
  <TitlesOfParts>
    <vt:vector size="50"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Mônica Horta Lemos Maciel Vivaldi</cp:lastModifiedBy>
  <cp:revision>296</cp:revision>
  <dcterms:created xsi:type="dcterms:W3CDTF">2020-01-13T01:45:47Z</dcterms:created>
  <dcterms:modified xsi:type="dcterms:W3CDTF">2022-05-27T20:52:41Z</dcterms:modified>
</cp:coreProperties>
</file>